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wmf" ContentType="image/x-wmf"/>
  <Override PartName="/ppt/media/image2.wmf" ContentType="image/x-wmf"/>
  <Override PartName="/ppt/media/image3.wmf" ContentType="image/x-wmf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797675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mov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slid</a:t>
            </a:r>
            <a:r>
              <a:rPr b="0" lang="en-US" sz="4400" spc="-1" strike="noStrike">
                <a:latin typeface="Arial"/>
              </a:rPr>
              <a:t>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D13655B-66C0-46AA-AFD6-E64BF3B3B32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347760" y="744480"/>
            <a:ext cx="4977360" cy="279936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133640" y="3697200"/>
            <a:ext cx="5414040" cy="4783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SPARQL (pronounced “sparkle”) is an RDF query language for the Semantic Web and first appeared in 2008.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SPARQL is developed by the World Wide Web Consortium (W3C) and along with RDF and OWL, it is one of the three core technologies of the Semantic Web.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syntax here is relatively easy to learn, similar to SQL, and is reminiscent of English sentence structure. Like this example: "Return me all items that contain house cats.“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SPARQL is </a:t>
            </a:r>
            <a:r>
              <a:rPr b="0" lang="en-GB" sz="1200" spc="-1" strike="noStrike">
                <a:latin typeface="Arial"/>
              </a:rPr>
              <a:t>used to represent information from data stored as RDF format. </a:t>
            </a:r>
            <a:r>
              <a:rPr b="0" lang="en-US" sz="1200" spc="-1" strike="noStrike">
                <a:latin typeface="Arial"/>
              </a:rPr>
              <a:t>The results from the queries can then in turn be visualized in different ways. For example, as in the Wikidata Query Service as a table, timeline or map.</a:t>
            </a:r>
            <a:endParaRPr b="0" lang="en-US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 7" descr="Logo_17pt.wmf"/>
          <p:cNvPicPr/>
          <p:nvPr/>
        </p:nvPicPr>
        <p:blipFill>
          <a:blip r:embed="rId2"/>
          <a:stretch/>
        </p:blipFill>
        <p:spPr>
          <a:xfrm>
            <a:off x="10715760" y="6000840"/>
            <a:ext cx="1222560" cy="71028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2590920" y="6012000"/>
            <a:ext cx="53794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141313"/>
                </a:solidFill>
                <a:latin typeface="Arial"/>
                <a:ea typeface="ＭＳ Ｐゴシック"/>
              </a:rPr>
              <a:t>Linked Open Data and Knowledge Graphs WS223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Rabea Müller, Vanessa Scharf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Digital Sciences Master | F03 | Köln</a:t>
            </a:r>
            <a:endParaRPr b="0" lang="en-US" sz="900" spc="-1" strike="noStrike">
              <a:latin typeface="Arial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1204920" y="0"/>
            <a:ext cx="10990800" cy="70200"/>
            <a:chOff x="1204920" y="0"/>
            <a:chExt cx="10990800" cy="70200"/>
          </a:xfrm>
        </p:grpSpPr>
        <p:sp>
          <p:nvSpPr>
            <p:cNvPr id="3" name="CustomShape 3"/>
            <p:cNvSpPr/>
            <p:nvPr/>
          </p:nvSpPr>
          <p:spPr>
            <a:xfrm>
              <a:off x="1204920" y="0"/>
              <a:ext cx="3647160" cy="702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4"/>
            <p:cNvSpPr/>
            <p:nvPr/>
          </p:nvSpPr>
          <p:spPr>
            <a:xfrm>
              <a:off x="4853160" y="0"/>
              <a:ext cx="3647160" cy="702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5"/>
            <p:cNvSpPr/>
            <p:nvPr/>
          </p:nvSpPr>
          <p:spPr>
            <a:xfrm>
              <a:off x="8501040" y="0"/>
              <a:ext cx="3694680" cy="702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6" name="Line 6"/>
          <p:cNvSpPr/>
          <p:nvPr/>
        </p:nvSpPr>
        <p:spPr>
          <a:xfrm>
            <a:off x="1206360" y="5951520"/>
            <a:ext cx="10987200" cy="0"/>
          </a:xfrm>
          <a:prstGeom prst="line">
            <a:avLst/>
          </a:prstGeom>
          <a:ln w="648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Bild 7" descr="Logo_17pt.wmf"/>
          <p:cNvPicPr/>
          <p:nvPr/>
        </p:nvPicPr>
        <p:blipFill>
          <a:blip r:embed="rId2"/>
          <a:stretch/>
        </p:blipFill>
        <p:spPr>
          <a:xfrm>
            <a:off x="10715760" y="6000840"/>
            <a:ext cx="1222560" cy="71028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2590920" y="6012000"/>
            <a:ext cx="53794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141313"/>
                </a:solidFill>
                <a:latin typeface="Arial"/>
                <a:ea typeface="ＭＳ Ｐゴシック"/>
              </a:rPr>
              <a:t>Linked Open Data and Knowledge Graphs WS223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Rabea Müller, Vanessa Scharf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Digital Sciences Master | F03 | Köln</a:t>
            </a:r>
            <a:endParaRPr b="0" lang="en-US" sz="900" spc="-1" strike="noStrike">
              <a:latin typeface="Arial"/>
            </a:endParaRPr>
          </a:p>
        </p:txBody>
      </p:sp>
      <p:grpSp>
        <p:nvGrpSpPr>
          <p:cNvPr id="47" name="Group 2"/>
          <p:cNvGrpSpPr/>
          <p:nvPr/>
        </p:nvGrpSpPr>
        <p:grpSpPr>
          <a:xfrm>
            <a:off x="1204920" y="0"/>
            <a:ext cx="10990800" cy="70200"/>
            <a:chOff x="1204920" y="0"/>
            <a:chExt cx="10990800" cy="70200"/>
          </a:xfrm>
        </p:grpSpPr>
        <p:sp>
          <p:nvSpPr>
            <p:cNvPr id="48" name="CustomShape 3"/>
            <p:cNvSpPr/>
            <p:nvPr/>
          </p:nvSpPr>
          <p:spPr>
            <a:xfrm>
              <a:off x="1204920" y="0"/>
              <a:ext cx="3647160" cy="702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4853160" y="0"/>
              <a:ext cx="3647160" cy="702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8501040" y="0"/>
              <a:ext cx="3694680" cy="702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1" name="Line 6"/>
          <p:cNvSpPr/>
          <p:nvPr/>
        </p:nvSpPr>
        <p:spPr>
          <a:xfrm>
            <a:off x="1206360" y="5951520"/>
            <a:ext cx="10987200" cy="0"/>
          </a:xfrm>
          <a:prstGeom prst="line">
            <a:avLst/>
          </a:prstGeom>
          <a:ln w="648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Bild 7" descr="Logo_17pt.wmf"/>
          <p:cNvPicPr/>
          <p:nvPr/>
        </p:nvPicPr>
        <p:blipFill>
          <a:blip r:embed="rId2"/>
          <a:stretch/>
        </p:blipFill>
        <p:spPr>
          <a:xfrm>
            <a:off x="10715760" y="6000840"/>
            <a:ext cx="1222560" cy="71028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2590920" y="6012000"/>
            <a:ext cx="5379480" cy="548280"/>
          </a:xfrm>
          <a:prstGeom prst="rect">
            <a:avLst/>
          </a:prstGeom>
          <a:noFill/>
          <a:ln>
            <a:noFill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  <a:scene3d>
            <a:camera prst="orthographicFront"/>
            <a:lightRig dir="t" rig="flat"/>
          </a:scene3d>
          <a:sp3d prstMaterial="dkEdge">
            <a:bevelT w="8200" h="38100"/>
          </a:sp3d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141313"/>
                </a:solidFill>
                <a:latin typeface="Arial"/>
                <a:ea typeface="ＭＳ Ｐゴシック"/>
              </a:rPr>
              <a:t>Linked Open Data and Knowledge Graphs WS223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Rabea Müller, Vanessa Scharf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Digital Sciences Master | F03 | Köln</a:t>
            </a:r>
            <a:endParaRPr b="0" lang="en-US" sz="900" spc="-1" strike="noStrike">
              <a:latin typeface="Arial"/>
            </a:endParaRPr>
          </a:p>
        </p:txBody>
      </p:sp>
      <p:grpSp>
        <p:nvGrpSpPr>
          <p:cNvPr id="92" name="Group 2"/>
          <p:cNvGrpSpPr/>
          <p:nvPr/>
        </p:nvGrpSpPr>
        <p:grpSpPr>
          <a:xfrm>
            <a:off x="1204920" y="0"/>
            <a:ext cx="10990800" cy="70200"/>
            <a:chOff x="1204920" y="0"/>
            <a:chExt cx="10990800" cy="70200"/>
          </a:xfrm>
        </p:grpSpPr>
        <p:sp>
          <p:nvSpPr>
            <p:cNvPr id="93" name="CustomShape 3"/>
            <p:cNvSpPr/>
            <p:nvPr/>
          </p:nvSpPr>
          <p:spPr>
            <a:xfrm>
              <a:off x="1204920" y="0"/>
              <a:ext cx="3647160" cy="702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4" name="CustomShape 4"/>
            <p:cNvSpPr/>
            <p:nvPr/>
          </p:nvSpPr>
          <p:spPr>
            <a:xfrm>
              <a:off x="4853160" y="0"/>
              <a:ext cx="3647160" cy="702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5" name="CustomShape 5"/>
            <p:cNvSpPr/>
            <p:nvPr/>
          </p:nvSpPr>
          <p:spPr>
            <a:xfrm>
              <a:off x="8501040" y="0"/>
              <a:ext cx="3694680" cy="702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96" name="Line 6"/>
          <p:cNvSpPr/>
          <p:nvPr/>
        </p:nvSpPr>
        <p:spPr>
          <a:xfrm>
            <a:off x="1206360" y="5951520"/>
            <a:ext cx="10987200" cy="0"/>
          </a:xfrm>
          <a:prstGeom prst="line">
            <a:avLst/>
          </a:prstGeom>
          <a:ln w="648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06360" y="4535640"/>
            <a:ext cx="1079892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Knowledge Graph displaying Bacterial sRNA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06000" y="5198040"/>
            <a:ext cx="107989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200"/>
              </a:lnSpc>
              <a:spcAft>
                <a:spcPts val="601"/>
              </a:spcAft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Presentation in Linked Open Data and Knowledge Graphs WS 22/23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5E962961-D47A-43D6-BC79-C76B577FB48C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Page </a:t>
            </a:r>
            <a:fld id="{FDA532A1-8395-4B61-89C3-E8EAABAF7BD8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998640" y="1059480"/>
            <a:ext cx="8053920" cy="131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Queries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097280" y="3474720"/>
            <a:ext cx="4845960" cy="18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4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6329AC34-5EFC-4424-AB4F-8A71D92D137F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4348BEF4-38CE-464B-85D4-3B504A38D593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rcRect l="21688" t="14663" r="27311" b="32003"/>
          <a:stretch/>
        </p:blipFill>
        <p:spPr>
          <a:xfrm>
            <a:off x="4653360" y="881640"/>
            <a:ext cx="7050600" cy="414720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rcRect l="21688" t="14663" r="7810" b="32003"/>
          <a:stretch/>
        </p:blipFill>
        <p:spPr>
          <a:xfrm>
            <a:off x="347400" y="2743200"/>
            <a:ext cx="6510240" cy="2925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Query Problems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097280" y="1005840"/>
            <a:ext cx="10798560" cy="43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4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9BDD4655-2D1A-4706-B72C-0B9F23D3A979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5497D1F2-3D2B-43C8-8B1F-F1C936727F29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1204920" y="1280160"/>
            <a:ext cx="5756040" cy="428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97280" y="1005840"/>
            <a:ext cx="10798560" cy="43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8E1E6949-CF62-411F-BDFC-0A77C24FDB41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22343FC7-54DB-4A0D-90F8-2E5710A8885E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097280" y="1005840"/>
            <a:ext cx="10798560" cy="43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4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21CC0BFF-9FB8-4857-A556-9A755F71F59A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2A9231F7-9E92-4451-9DBB-16DE9B73C96C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224" name="TextShape 6"/>
          <p:cNvSpPr txBox="1"/>
          <p:nvPr/>
        </p:nvSpPr>
        <p:spPr>
          <a:xfrm>
            <a:off x="1280160" y="1645920"/>
            <a:ext cx="676656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[1] </a:t>
            </a:r>
            <a:r>
              <a:rPr b="0" lang="en-US" sz="900" spc="-1" strike="noStrike">
                <a:latin typeface="Arial"/>
              </a:rPr>
              <a:t>http://ccb1.bmi.ac.cn:81/srnatarbase/index.php?r=srnaTarget/view&amp;id=1</a:t>
            </a:r>
            <a:endParaRPr b="0" lang="en-US" sz="9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[2]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[3]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[4]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[5]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[6]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[7]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[8]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DejaVu Sans"/>
              </a:rPr>
              <a:t>Overview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204920" y="1548000"/>
            <a:ext cx="10798560" cy="43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6000">
              <a:lnSpc>
                <a:spcPct val="112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4B27C9F2-D0EF-48E7-8D9E-137514FF42CB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D10DC706-425B-47E3-A754-E94226D208C2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49" name="TextShape 6"/>
          <p:cNvSpPr txBox="1"/>
          <p:nvPr/>
        </p:nvSpPr>
        <p:spPr>
          <a:xfrm>
            <a:off x="1113480" y="1242360"/>
            <a:ext cx="7939080" cy="415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en-US" sz="2200" spc="-1" strike="noStrike">
                <a:latin typeface="Arial"/>
              </a:rPr>
              <a:t>Bacterial sRNA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en-US" sz="2200" spc="-1" strike="noStrike">
                <a:latin typeface="Arial"/>
              </a:rPr>
              <a:t>Datasource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en-US" sz="2200" spc="-1" strike="noStrike">
                <a:latin typeface="Arial"/>
              </a:rPr>
              <a:t>Datastructure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en-US" sz="2200" spc="-1" strike="noStrike">
                <a:latin typeface="Arial"/>
              </a:rPr>
              <a:t>Nodes, Edges and Relationships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en-US" sz="2200" spc="-1" strike="noStrike">
                <a:latin typeface="Arial"/>
              </a:rPr>
              <a:t>Creating a Knowledge Graph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en-US" sz="2200" spc="-1" strike="noStrike">
                <a:latin typeface="Arial"/>
              </a:rPr>
              <a:t>Queries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en-US" sz="2200" spc="-1" strike="noStrike">
                <a:latin typeface="Arial"/>
              </a:rPr>
              <a:t> </a:t>
            </a:r>
            <a:r>
              <a:rPr b="0" lang="en-US" sz="2200" spc="-1" strike="noStrike">
                <a:latin typeface="Arial"/>
              </a:rPr>
              <a:t>Query Problems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Bacterial sRNA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179720" y="1075680"/>
            <a:ext cx="10798560" cy="43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12000"/>
              </a:lnSpc>
              <a:spcBef>
                <a:spcPts val="11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Small non encoding RNA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Sequences of ~ 50 – 500 nukleotides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Regulate the activity of genes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Genregulation determines if target is built or not.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Important to keep the organism resilient to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external factors like heatstress, osmolarity, ...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482671C7-524C-4EF8-8314-1BB084937427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32403CA8-88E1-4FE7-B3A4-4664856683F9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7132320" y="909720"/>
            <a:ext cx="4297320" cy="4448520"/>
          </a:xfrm>
          <a:prstGeom prst="rect">
            <a:avLst/>
          </a:prstGeom>
          <a:ln>
            <a:noFill/>
          </a:ln>
        </p:spPr>
      </p:pic>
      <p:sp>
        <p:nvSpPr>
          <p:cNvPr id="156" name="CustomShape 6"/>
          <p:cNvSpPr/>
          <p:nvPr/>
        </p:nvSpPr>
        <p:spPr>
          <a:xfrm>
            <a:off x="6583680" y="2982600"/>
            <a:ext cx="5212080" cy="49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Data Source</a:t>
            </a:r>
            <a:br/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sRNATarBase 3.0 – Wang et al. - Published 2015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D4CB28C8-ABE1-444C-802D-4276AE248C85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F1ECACB7-D38E-44D0-9AF4-9DA2D68DE134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6099840" y="416160"/>
            <a:ext cx="4323600" cy="55296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537480" y="1645920"/>
            <a:ext cx="5313960" cy="3474000"/>
          </a:xfrm>
          <a:prstGeom prst="rect">
            <a:avLst/>
          </a:prstGeom>
          <a:ln>
            <a:noFill/>
          </a:ln>
        </p:spPr>
      </p:pic>
      <p:sp>
        <p:nvSpPr>
          <p:cNvPr id="163" name="CustomShape 5"/>
          <p:cNvSpPr/>
          <p:nvPr/>
        </p:nvSpPr>
        <p:spPr>
          <a:xfrm>
            <a:off x="1097280" y="5303520"/>
            <a:ext cx="438840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http://ccb1.bmi.ac.cn:81/srnatarbase/index.php?r=site/index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Data Structure I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97280" y="1005840"/>
            <a:ext cx="12252960" cy="54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SRNA_NAME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sRNA 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TARGET_NAME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Target 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TAXID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Taxonomic ID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ORG_CODE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Organism Code of the Bacteria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STRAIN_NAME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Strain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SRNA_TYPE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NA, trans-encoded, cis-encoded 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SRNA_LENGTH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Lenght of sRNA (Amount of Nucleotides)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SRNA_START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Startpoint </a:t>
            </a:r>
            <a:r>
              <a:rPr b="0" lang="de-DE" sz="1300" spc="-1" strike="noStrike">
                <a:latin typeface="Arial"/>
                <a:ea typeface="Noto Sans CJK SC"/>
              </a:rPr>
              <a:t> 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  <a:ea typeface="Noto Sans CJK SC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4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4901630D-B158-48E6-990A-B6AD71DC0223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4F422EDF-215E-4C58-A46D-B31100AE5B44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6442920" y="1244160"/>
            <a:ext cx="5668920" cy="254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SRNA_END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Endpoint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SRNA_STRAND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forward - reverse (sRNA-Strain)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TARGET_TYPE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Type of the Target (mRNA or Protein)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TARGET_LENGTH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Length of the Target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TARGET_START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Startpoint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TARGET_END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Endpoint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TARGET_STRAND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forward - reverse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REGULATION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inductiv - repressiv &gt; How Target is regulated</a:t>
            </a:r>
            <a:endParaRPr b="0" lang="en-US" sz="13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Data Structure II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005840" y="2651760"/>
            <a:ext cx="1371600" cy="914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1005840" y="2286000"/>
            <a:ext cx="1371600" cy="365760"/>
          </a:xfrm>
          <a:prstGeom prst="rect">
            <a:avLst/>
          </a:prstGeom>
          <a:solidFill>
            <a:srgbClr val="bf819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4"/>
          <p:cNvSpPr/>
          <p:nvPr/>
        </p:nvSpPr>
        <p:spPr>
          <a:xfrm>
            <a:off x="1005840" y="3566160"/>
            <a:ext cx="1371600" cy="1097280"/>
          </a:xfrm>
          <a:prstGeom prst="rect">
            <a:avLst/>
          </a:pr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5"/>
          <p:cNvSpPr/>
          <p:nvPr/>
        </p:nvSpPr>
        <p:spPr>
          <a:xfrm>
            <a:off x="1005840" y="1920240"/>
            <a:ext cx="1371600" cy="365760"/>
          </a:xfrm>
          <a:prstGeom prst="rect">
            <a:avLst/>
          </a:pr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1097280" y="1005840"/>
            <a:ext cx="12252960" cy="54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SRNA_NAME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sRNA 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TARGET_NAME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Target 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TAXID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Taxonomic ID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ORG_CODE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Organism Code of the Bacteria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STRAIN_NAME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Strain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SRNA_TYPE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NA, trans-encoded, cis-encoded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SRNA_LENGTH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Lenght of sRNA (Amount of Nucleotides)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SRNA_START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Startpoint 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  <a:ea typeface="Noto Sans CJK SC"/>
            </a:endParaRPr>
          </a:p>
        </p:txBody>
      </p:sp>
      <p:sp>
        <p:nvSpPr>
          <p:cNvPr id="176" name="CustomShape 7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8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124D8D3A-F1B5-414A-8F11-C36AB557B74A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78" name="CustomShape 9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1D3D6437-5483-4523-9D7D-0D46F539C01E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79" name="CustomShape 10"/>
          <p:cNvSpPr/>
          <p:nvPr/>
        </p:nvSpPr>
        <p:spPr>
          <a:xfrm rot="3600">
            <a:off x="6492240" y="2650320"/>
            <a:ext cx="1554840" cy="1942200"/>
          </a:xfrm>
          <a:prstGeom prst="rect">
            <a:avLst/>
          </a:prstGeom>
          <a:solidFill>
            <a:srgbClr val="bf819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1"/>
          <p:cNvSpPr/>
          <p:nvPr/>
        </p:nvSpPr>
        <p:spPr>
          <a:xfrm>
            <a:off x="6478560" y="1920240"/>
            <a:ext cx="1568160" cy="719280"/>
          </a:xfrm>
          <a:prstGeom prst="rect">
            <a:avLst/>
          </a:pr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2"/>
          <p:cNvSpPr/>
          <p:nvPr/>
        </p:nvSpPr>
        <p:spPr>
          <a:xfrm>
            <a:off x="6442920" y="1244160"/>
            <a:ext cx="5668920" cy="254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SRNA_END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= Endpoint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SRNA_STRAND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= forward - reverse (sRNA-Strain)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TARGET_TYPE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= Type of the Target (mRNA or Protein)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TARGET_LENGTH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= Length of the Target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TARGET_START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= Startpoint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TARGET_END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= Endpoint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TARGET_STRAND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= forward - reverse</a:t>
            </a:r>
            <a:endParaRPr b="0" lang="en-US" sz="1300" spc="-1" strike="noStrike">
              <a:latin typeface="Arial"/>
              <a:ea typeface="Noto Sans CJK SC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REGULATION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</a:rPr>
              <a:t>= inductiv - repressiv &gt; How Target is regulated</a:t>
            </a:r>
            <a:endParaRPr b="0" lang="en-US" sz="13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Nodes, Edges and Relationships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5222F2EB-BBF6-4A9F-8FFF-01752A3F02F9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774D545E-8962-442E-A307-238481FF57E9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rcRect l="49790" t="9917" r="3751" b="10874"/>
          <a:stretch/>
        </p:blipFill>
        <p:spPr>
          <a:xfrm>
            <a:off x="1204920" y="1032480"/>
            <a:ext cx="8703720" cy="463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Building of Knowledge Graph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097280" y="1005840"/>
            <a:ext cx="10798560" cy="43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3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4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4C60E167-E66A-4245-9715-594A75FDC3C8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29CBF95F-F285-441B-8BFC-E78ABE3111BB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5212080" y="1463040"/>
            <a:ext cx="5875200" cy="39315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1280160" y="1707120"/>
            <a:ext cx="2696760" cy="313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204920" y="520560"/>
            <a:ext cx="1079856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Queries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097280" y="1005840"/>
            <a:ext cx="10798560" cy="43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1206000" y="150120"/>
            <a:ext cx="107845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"/>
          <p:cNvSpPr/>
          <p:nvPr/>
        </p:nvSpPr>
        <p:spPr>
          <a:xfrm>
            <a:off x="1206360" y="6012000"/>
            <a:ext cx="1294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98BFBA82-4E49-4A11-B2C6-FC38ABCCB12C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08.01.2023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1206360" y="6361200"/>
            <a:ext cx="129420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239668C5-94C8-4A54-BB79-2E387A9A858F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274320" y="1188720"/>
            <a:ext cx="6125760" cy="36036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rcRect l="21991" t="22664" r="39006" b="48005"/>
          <a:stretch/>
        </p:blipFill>
        <p:spPr>
          <a:xfrm>
            <a:off x="4937760" y="2743200"/>
            <a:ext cx="6918480" cy="2925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F36A399A7969F499763BB932EA33B22" ma:contentTypeVersion="14" ma:contentTypeDescription="Ein neues Dokument erstellen." ma:contentTypeScope="" ma:versionID="36ff219954840a6be16846a8de3f01c8">
  <xsd:schema xmlns:xsd="http://www.w3.org/2001/XMLSchema" xmlns:xs="http://www.w3.org/2001/XMLSchema" xmlns:p="http://schemas.microsoft.com/office/2006/metadata/properties" xmlns:ns2="c3bb6a7a-0b4f-4596-b28f-d9f7c6984abc" xmlns:ns3="0f5ee688-2b66-4390-84a6-13368c4e66be" targetNamespace="http://schemas.microsoft.com/office/2006/metadata/properties" ma:root="true" ma:fieldsID="4ad3415bd4a765645236815c42af3cf5" ns2:_="" ns3:_="">
    <xsd:import namespace="c3bb6a7a-0b4f-4596-b28f-d9f7c6984abc"/>
    <xsd:import namespace="0f5ee688-2b66-4390-84a6-13368c4e66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bb6a7a-0b4f-4596-b28f-d9f7c6984a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14f4afa6-d477-4e7f-9106-51509c4efd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5ee688-2b66-4390-84a6-13368c4e66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f64db5e-4e8f-4d65-8a4f-2def97949663}" ma:internalName="TaxCatchAll" ma:showField="CatchAllData" ma:web="0f5ee688-2b66-4390-84a6-13368c4e66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5ee688-2b66-4390-84a6-13368c4e66be" xsi:nil="true"/>
    <lcf76f155ced4ddcb4097134ff3c332f xmlns="c3bb6a7a-0b4f-4596-b28f-d9f7c6984ab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C43C625-BBA7-4784-B291-482BCC86E0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54EEA8-8CF3-4C58-9735-1E8AD10646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bb6a7a-0b4f-4596-b28f-d9f7c6984abc"/>
    <ds:schemaRef ds:uri="0f5ee688-2b66-4390-84a6-13368c4e66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929176-39E7-49D5-BB52-07A98E00C523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f5ee688-2b66-4390-84a6-13368c4e66be"/>
    <ds:schemaRef ds:uri="c3bb6a7a-0b4f-4596-b28f-d9f7c6984ab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Application>LibreOffice/6.4.7.2$Linux_X86_64 LibreOffice_project/40$Build-2</Application>
  <Words>1345</Words>
  <Paragraphs>204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2022-03-17T17:22:42Z</dcterms:created>
  <dc:creator>EBPS_2021_Inga.Niepenberg</dc:creator>
  <dc:description/>
  <dc:language>en-US</dc:language>
  <cp:lastModifiedBy/>
  <cp:lastPrinted>2016-02-26T07:58:29Z</cp:lastPrinted>
  <dcterms:modified xsi:type="dcterms:W3CDTF">2023-01-08T19:31:09Z</dcterms:modified>
  <cp:revision>484</cp:revision>
  <dc:subject/>
  <dc:title>Masterfolie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ntentTypeId">
    <vt:lpwstr>0x0101003F36A399A7969F499763BB932EA33B22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ediaServiceImageTags">
    <vt:lpwstr/>
  </property>
  <property fmtid="{D5CDD505-2E9C-101B-9397-08002B2CF9AE}" pid="9" name="Notes">
    <vt:i4>14</vt:i4>
  </property>
  <property fmtid="{D5CDD505-2E9C-101B-9397-08002B2CF9AE}" pid="10" name="PresentationFormat">
    <vt:lpwstr>Breitbild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16</vt:i4>
  </property>
</Properties>
</file>